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7" r:id="rId4"/>
    <p:sldId id="268" r:id="rId5"/>
    <p:sldId id="261" r:id="rId6"/>
    <p:sldId id="258" r:id="rId7"/>
    <p:sldId id="259"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68"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18A03C-3505-4ED2-8F5D-4A06AB023E5A}" type="datetimeFigureOut">
              <a:rPr lang="en-US" smtClean="0"/>
              <a:pPr/>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64C0B-5C17-4094-8F26-38B1D5C14C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8A03C-3505-4ED2-8F5D-4A06AB023E5A}" type="datetimeFigureOut">
              <a:rPr lang="en-US" smtClean="0"/>
              <a:pPr/>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64C0B-5C17-4094-8F26-38B1D5C14C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8A03C-3505-4ED2-8F5D-4A06AB023E5A}" type="datetimeFigureOut">
              <a:rPr lang="en-US" smtClean="0"/>
              <a:pPr/>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64C0B-5C17-4094-8F26-38B1D5C14C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8A03C-3505-4ED2-8F5D-4A06AB023E5A}" type="datetimeFigureOut">
              <a:rPr lang="en-US" smtClean="0"/>
              <a:pPr/>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64C0B-5C17-4094-8F26-38B1D5C14C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18A03C-3505-4ED2-8F5D-4A06AB023E5A}" type="datetimeFigureOut">
              <a:rPr lang="en-US" smtClean="0"/>
              <a:pPr/>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64C0B-5C17-4094-8F26-38B1D5C14C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18A03C-3505-4ED2-8F5D-4A06AB023E5A}" type="datetimeFigureOut">
              <a:rPr lang="en-US" smtClean="0"/>
              <a:pPr/>
              <a:t>9/16/2017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64C0B-5C17-4094-8F26-38B1D5C14C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18A03C-3505-4ED2-8F5D-4A06AB023E5A}" type="datetimeFigureOut">
              <a:rPr lang="en-US" smtClean="0"/>
              <a:pPr/>
              <a:t>9/16/2017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A64C0B-5C17-4094-8F26-38B1D5C14C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18A03C-3505-4ED2-8F5D-4A06AB023E5A}" type="datetimeFigureOut">
              <a:rPr lang="en-US" smtClean="0"/>
              <a:pPr/>
              <a:t>9/16/2017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A64C0B-5C17-4094-8F26-38B1D5C14C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8A03C-3505-4ED2-8F5D-4A06AB023E5A}" type="datetimeFigureOut">
              <a:rPr lang="en-US" smtClean="0"/>
              <a:pPr/>
              <a:t>9/16/2017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A64C0B-5C17-4094-8F26-38B1D5C14C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8A03C-3505-4ED2-8F5D-4A06AB023E5A}" type="datetimeFigureOut">
              <a:rPr lang="en-US" smtClean="0"/>
              <a:pPr/>
              <a:t>9/16/2017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64C0B-5C17-4094-8F26-38B1D5C14C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8A03C-3505-4ED2-8F5D-4A06AB023E5A}" type="datetimeFigureOut">
              <a:rPr lang="en-US" smtClean="0"/>
              <a:pPr/>
              <a:t>9/16/2017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64C0B-5C17-4094-8F26-38B1D5C14C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18A03C-3505-4ED2-8F5D-4A06AB023E5A}" type="datetimeFigureOut">
              <a:rPr lang="en-US" smtClean="0"/>
              <a:pPr/>
              <a:t>9/16/2017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A64C0B-5C17-4094-8F26-38B1D5C14C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beytoote.com/art/decorum/international3-protectio2-ozone.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551418\Desktop\لايه ازن\435828227_48124.jpg"/>
          <p:cNvPicPr>
            <a:picLocks noChangeAspect="1" noChangeArrowheads="1"/>
          </p:cNvPicPr>
          <p:nvPr/>
        </p:nvPicPr>
        <p:blipFill>
          <a:blip r:embed="rId2"/>
          <a:srcRect/>
          <a:stretch>
            <a:fillRect/>
          </a:stretch>
        </p:blipFill>
        <p:spPr bwMode="auto">
          <a:xfrm>
            <a:off x="1" y="0"/>
            <a:ext cx="9144000" cy="680211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551418\Desktop\لايه ازن\hhe2485-ozone-layer.jpg"/>
          <p:cNvPicPr>
            <a:picLocks noChangeAspect="1" noChangeArrowheads="1"/>
          </p:cNvPicPr>
          <p:nvPr/>
        </p:nvPicPr>
        <p:blipFill>
          <a:blip r:embed="rId2"/>
          <a:srcRect/>
          <a:stretch>
            <a:fillRect/>
          </a:stretch>
        </p:blipFill>
        <p:spPr bwMode="auto">
          <a:xfrm>
            <a:off x="1857356" y="3429000"/>
            <a:ext cx="5214974" cy="2711786"/>
          </a:xfrm>
          <a:prstGeom prst="rect">
            <a:avLst/>
          </a:prstGeom>
          <a:noFill/>
        </p:spPr>
      </p:pic>
      <p:sp>
        <p:nvSpPr>
          <p:cNvPr id="4" name="Rectangle 3"/>
          <p:cNvSpPr/>
          <p:nvPr/>
        </p:nvSpPr>
        <p:spPr>
          <a:xfrm>
            <a:off x="1500166" y="6143644"/>
            <a:ext cx="5500726" cy="338554"/>
          </a:xfrm>
          <a:prstGeom prst="rect">
            <a:avLst/>
          </a:prstGeom>
        </p:spPr>
        <p:txBody>
          <a:bodyPr wrap="square">
            <a:spAutoFit/>
          </a:bodyPr>
          <a:lstStyle/>
          <a:p>
            <a:pPr algn="r" rtl="1"/>
            <a:r>
              <a:rPr lang="ar-SA" sz="1600" dirty="0">
                <a:cs typeface="B Titr" pitchFamily="2" charset="-78"/>
              </a:rPr>
              <a:t>لایهٔ اوزون </a:t>
            </a:r>
            <a:r>
              <a:rPr lang="fa-IR" sz="1600" dirty="0">
                <a:cs typeface="B Titr" pitchFamily="2" charset="-78"/>
              </a:rPr>
              <a:t>۹۹</a:t>
            </a:r>
            <a:r>
              <a:rPr lang="ar-SA" sz="1600" dirty="0">
                <a:cs typeface="B Titr" pitchFamily="2" charset="-78"/>
              </a:rPr>
              <a:t>٫</a:t>
            </a:r>
            <a:r>
              <a:rPr lang="fa-IR" sz="1600" dirty="0">
                <a:cs typeface="B Titr" pitchFamily="2" charset="-78"/>
              </a:rPr>
              <a:t>۹–۹۵</a:t>
            </a:r>
            <a:r>
              <a:rPr lang="ar-SA" sz="1600" dirty="0">
                <a:cs typeface="B Titr" pitchFamily="2" charset="-78"/>
              </a:rPr>
              <a:t> درصد پرتو فرابنفش خورشید را جذب می کند</a:t>
            </a:r>
            <a:endParaRPr lang="en-US" sz="1600" dirty="0">
              <a:cs typeface="B Titr" pitchFamily="2" charset="-78"/>
            </a:endParaRPr>
          </a:p>
        </p:txBody>
      </p:sp>
      <p:sp>
        <p:nvSpPr>
          <p:cNvPr id="23555" name="Rectangle 3"/>
          <p:cNvSpPr>
            <a:spLocks noChangeArrowheads="1"/>
          </p:cNvSpPr>
          <p:nvPr/>
        </p:nvSpPr>
        <p:spPr bwMode="auto">
          <a:xfrm>
            <a:off x="6929454" y="0"/>
            <a:ext cx="1659429"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1F1F1F"/>
                </a:solidFill>
                <a:effectLst/>
                <a:latin typeface="Tahoma" pitchFamily="34" charset="0"/>
                <a:ea typeface="Times New Roman" pitchFamily="18" charset="0"/>
                <a:cs typeface="B Titr" pitchFamily="2" charset="-78"/>
              </a:rPr>
              <a:t> </a:t>
            </a:r>
            <a:endParaRPr kumimoji="0" lang="en-US" b="1" i="0" u="none" strike="noStrike" cap="none" normalizeH="0" baseline="0" dirty="0" smtClean="0">
              <a:ln>
                <a:noFill/>
              </a:ln>
              <a:solidFill>
                <a:srgbClr val="990033"/>
              </a:solidFill>
              <a:effectLst/>
              <a:latin typeface="Tahoma" pitchFamily="34" charset="0"/>
              <a:ea typeface="Calibri" pitchFamily="34" charset="0"/>
              <a:cs typeface="B Titr"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rgbClr val="990033"/>
                </a:solidFill>
                <a:effectLst/>
                <a:latin typeface="Tahoma" pitchFamily="34" charset="0"/>
                <a:ea typeface="Calibri" pitchFamily="34" charset="0"/>
                <a:cs typeface="B Titr" pitchFamily="2" charset="-78"/>
              </a:rPr>
              <a:t>لایه اُزون چیست؟</a:t>
            </a:r>
            <a:r>
              <a:rPr kumimoji="0" lang="en-US" b="0" i="0" u="none" strike="noStrike" cap="none" normalizeH="0" baseline="0" dirty="0" smtClean="0">
                <a:ln>
                  <a:noFill/>
                </a:ln>
                <a:solidFill>
                  <a:schemeClr val="tx1"/>
                </a:solidFill>
                <a:effectLst/>
                <a:latin typeface="Arial" pitchFamily="34" charset="0"/>
                <a:cs typeface="B Titr" pitchFamily="2" charset="-78"/>
              </a:rPr>
              <a:t> </a:t>
            </a:r>
          </a:p>
        </p:txBody>
      </p:sp>
      <p:sp>
        <p:nvSpPr>
          <p:cNvPr id="23556" name="Rectangle 4"/>
          <p:cNvSpPr>
            <a:spLocks noChangeArrowheads="1"/>
          </p:cNvSpPr>
          <p:nvPr/>
        </p:nvSpPr>
        <p:spPr bwMode="auto">
          <a:xfrm>
            <a:off x="428596" y="428604"/>
            <a:ext cx="7786742" cy="29738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en-US"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
            </a:r>
            <a:br>
              <a:rPr kumimoji="0" lang="en-US"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br>
            <a:r>
              <a:rPr kumimoji="0" lang="ar-SA"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لایه اُزون یا اُزون‌سپهر </a:t>
            </a:r>
            <a:r>
              <a:rPr kumimoji="0" lang="fa-IR"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 </a:t>
            </a:r>
            <a:r>
              <a:rPr kumimoji="0" lang="ar-SA"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لایه‌ای به ضخامت</a:t>
            </a:r>
            <a:r>
              <a:rPr kumimoji="0" lang="en-US"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 </a:t>
            </a:r>
            <a:r>
              <a:rPr kumimoji="0" lang="fa-IR"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۳۰۰</a:t>
            </a:r>
            <a:r>
              <a:rPr kumimoji="0" lang="ar-SA"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 دابسون</a:t>
            </a:r>
            <a:r>
              <a:rPr kumimoji="0" lang="fa-IR"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 </a:t>
            </a:r>
            <a:r>
              <a:rPr lang="fa-IR" sz="1400" b="1" dirty="0">
                <a:solidFill>
                  <a:srgbClr val="1F1F1F"/>
                </a:solidFill>
                <a:latin typeface="Tahoma" pitchFamily="34" charset="0"/>
                <a:ea typeface="Times New Roman" pitchFamily="18" charset="0"/>
                <a:cs typeface="B Nazanin" pitchFamily="2" charset="-78"/>
              </a:rPr>
              <a:t>(</a:t>
            </a:r>
            <a:r>
              <a:rPr kumimoji="0" lang="fa-IR"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۳</a:t>
            </a:r>
            <a:r>
              <a:rPr kumimoji="0" lang="ar-SA"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 میلی‌متر) در لایه</a:t>
            </a:r>
            <a:r>
              <a:rPr kumimoji="0" lang="fa-IR" sz="1400" b="1" i="0" u="none" strike="noStrike" cap="none" normalizeH="0" dirty="0" smtClean="0">
                <a:ln>
                  <a:noFill/>
                </a:ln>
                <a:solidFill>
                  <a:srgbClr val="1F1F1F"/>
                </a:solidFill>
                <a:effectLst/>
                <a:latin typeface="Tahoma" pitchFamily="34" charset="0"/>
                <a:ea typeface="Times New Roman" pitchFamily="18" charset="0"/>
                <a:cs typeface="B Nazanin" pitchFamily="2" charset="-78"/>
              </a:rPr>
              <a:t> </a:t>
            </a:r>
            <a:r>
              <a:rPr kumimoji="0" lang="ar-SA"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 استراتوسفر جو زمین است با غلظت بالایی از مولکول ازون</a:t>
            </a:r>
            <a:r>
              <a:rPr kumimoji="0" lang="fa-IR" sz="1400" b="1" i="0" u="none" strike="noStrike" cap="none" normalizeH="0" dirty="0" smtClean="0">
                <a:ln>
                  <a:noFill/>
                </a:ln>
                <a:solidFill>
                  <a:srgbClr val="1F1F1F"/>
                </a:solidFill>
                <a:effectLst/>
                <a:latin typeface="Tahoma" pitchFamily="34" charset="0"/>
                <a:ea typeface="Times New Roman" pitchFamily="18" charset="0"/>
                <a:cs typeface="B Nazanin" pitchFamily="2" charset="-78"/>
              </a:rPr>
              <a:t> </a:t>
            </a:r>
            <a:r>
              <a:rPr kumimoji="0" lang="ar-SA"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که در سال</a:t>
            </a:r>
            <a:r>
              <a:rPr kumimoji="0" lang="en-US"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 </a:t>
            </a:r>
            <a:r>
              <a:rPr kumimoji="0" lang="fa-IR"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۱۹۱۳</a:t>
            </a:r>
            <a:r>
              <a:rPr kumimoji="0" lang="ar-SA"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 توسط دو فیزیک‌دان فرانسوی به نام‌های شارل فابری و هانری بویسون کشف شد. لایه اُزون با جذب</a:t>
            </a:r>
            <a:r>
              <a:rPr kumimoji="0" lang="en-US"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 </a:t>
            </a:r>
            <a:r>
              <a:rPr kumimoji="0" lang="fa-IR"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۹۹</a:t>
            </a:r>
            <a:r>
              <a:rPr kumimoji="0" lang="ar-SA"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a:t>
            </a:r>
            <a:r>
              <a:rPr kumimoji="0" lang="fa-IR"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۹–۹۵</a:t>
            </a:r>
            <a:r>
              <a:rPr kumimoji="0" lang="ar-SA"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 درصد پرتو فرابنفش خورشید، موجب ادامه</a:t>
            </a:r>
            <a:r>
              <a:rPr kumimoji="0" lang="fa-IR" sz="1400" b="1" i="0" u="none" strike="noStrike" cap="none" normalizeH="0" dirty="0" smtClean="0">
                <a:ln>
                  <a:noFill/>
                </a:ln>
                <a:solidFill>
                  <a:srgbClr val="1F1F1F"/>
                </a:solidFill>
                <a:effectLst/>
                <a:latin typeface="Tahoma" pitchFamily="34" charset="0"/>
                <a:ea typeface="Times New Roman" pitchFamily="18" charset="0"/>
                <a:cs typeface="B Nazanin" pitchFamily="2" charset="-78"/>
              </a:rPr>
              <a:t> </a:t>
            </a:r>
            <a:r>
              <a:rPr kumimoji="0" lang="ar-SA"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زندگی بر روی کره</a:t>
            </a:r>
            <a:r>
              <a:rPr kumimoji="0" lang="fa-IR" sz="1400" b="1" i="0" u="none" strike="noStrike" cap="none" normalizeH="0" dirty="0" smtClean="0">
                <a:ln>
                  <a:noFill/>
                </a:ln>
                <a:solidFill>
                  <a:srgbClr val="1F1F1F"/>
                </a:solidFill>
                <a:effectLst/>
                <a:latin typeface="Tahoma" pitchFamily="34" charset="0"/>
                <a:ea typeface="Times New Roman" pitchFamily="18" charset="0"/>
                <a:cs typeface="B Nazanin" pitchFamily="2" charset="-78"/>
              </a:rPr>
              <a:t> </a:t>
            </a:r>
            <a:r>
              <a:rPr kumimoji="0" lang="ar-SA"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زمین می‌شود. این لایه پرتوهای پرانرژی فرابنفش را جذب کرده و آن‌ها را به شکل پرتوهای فروسرخ در می‌آورند و به سطح زمین می‌فرستند</a:t>
            </a:r>
            <a:r>
              <a:rPr kumimoji="0" lang="en-US"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en-US"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 </a:t>
            </a:r>
            <a:endParaRPr kumimoji="0" lang="en-US" sz="1400" b="1" i="0" u="none" strike="noStrike" cap="none" normalizeH="0" baseline="0" dirty="0" smtClean="0">
              <a:ln>
                <a:noFill/>
              </a:ln>
              <a:solidFill>
                <a:srgbClr val="1F1F1F"/>
              </a:solidFill>
              <a:effectLst/>
              <a:latin typeface="Tahoma" pitchFamily="34" charset="0"/>
              <a:ea typeface="Calibri" pitchFamily="34" charset="0"/>
              <a:cs typeface="B Nazanin"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SA" sz="1400" b="1" i="0" u="none" strike="noStrike" cap="none" normalizeH="0" baseline="0" dirty="0" smtClean="0">
                <a:ln>
                  <a:noFill/>
                </a:ln>
                <a:solidFill>
                  <a:srgbClr val="1F1F1F"/>
                </a:solidFill>
                <a:effectLst/>
                <a:latin typeface="Tahoma" pitchFamily="34" charset="0"/>
                <a:ea typeface="Calibri" pitchFamily="34" charset="0"/>
                <a:cs typeface="B Nazanin" pitchFamily="2" charset="-78"/>
              </a:rPr>
              <a:t>چرخه ازون-اکسیژن بیان می‌کند که پرتوهای فرابنفش به مولکول اکسیژن برخورد کرده و پیوند میان مولکول‌های اکسیژن را می‌شکند. اتم‌های حاصل با مولکول اکسیژن دیگری واکنش داده و مولکول اوزون را تشکیل می‌دهند. سطح ازون با تغییر فصل‌ها، وزش باد و تغییرات خورشید نیز تغییر می‌یابد</a:t>
            </a:r>
            <a:r>
              <a:rPr kumimoji="0" lang="en-US" sz="1400" b="1" i="0" u="none" strike="noStrike" cap="none" normalizeH="0" baseline="0" dirty="0" smtClean="0">
                <a:ln>
                  <a:noFill/>
                </a:ln>
                <a:solidFill>
                  <a:schemeClr val="tx1"/>
                </a:solidFill>
                <a:effectLst/>
                <a:latin typeface="Arial" pitchFamily="34" charset="0"/>
                <a:cs typeface="B Nazanin" pitchFamily="2" charset="-78"/>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928662" y="285728"/>
            <a:ext cx="7572428" cy="33701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SA" sz="1600" i="0" u="none" strike="noStrike" cap="none" normalizeH="0" baseline="0" dirty="0" smtClean="0">
                <a:ln>
                  <a:noFill/>
                </a:ln>
                <a:solidFill>
                  <a:srgbClr val="990033"/>
                </a:solidFill>
                <a:effectLst/>
                <a:latin typeface="Tahoma" pitchFamily="34" charset="0"/>
                <a:ea typeface="Times New Roman" pitchFamily="18" charset="0"/>
                <a:cs typeface="B Titr" pitchFamily="2" charset="-78"/>
              </a:rPr>
              <a:t>تخریب لایه اوزون</a:t>
            </a:r>
            <a:endParaRPr kumimoji="0" lang="en-US" sz="1600" i="0" u="none" strike="noStrike" cap="none" normalizeH="0" baseline="0" dirty="0" smtClean="0">
              <a:ln>
                <a:noFill/>
              </a:ln>
              <a:solidFill>
                <a:schemeClr val="tx1"/>
              </a:solidFill>
              <a:effectLst/>
              <a:latin typeface="Arial" pitchFamily="34" charset="0"/>
              <a:ea typeface="Times New Roman" pitchFamily="18" charset="0"/>
              <a:cs typeface="B Titr"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SA"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در واقع تشعشعات ماوراء بنفش، هم در ایجاد لایه اوزون استراتوسفری و هم در ترکیب آن نقش دارد. اوزون ترکیب ناپایداری است که می تواند مولکول اکسیژن اضافی خود را به سرعت با کلر، برم یا ازت ترکیب کند. منشا این ترکیبات از زمین و بیشتر از فعالیت های انسانی است. این ترکیبات به نام کلروفلوئوروکربنها (سی‌اف‌سی‌ها) در ایالات متحده آمریکا اختراع‌شد و در صنعت و خانه مورد استفاده قرار گرفت</a:t>
            </a:r>
            <a:r>
              <a:rPr kumimoji="0" lang="en-US"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SA"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این ترکیبات به استراتوسفر راه یافتند و عناصر کلر و برم موجود در آن‌ها طی واکنش‌های شیمیایی موجب تخریب تدریجی </a:t>
            </a:r>
            <a:r>
              <a:rPr kumimoji="0" lang="ar-SA"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لایه اُزون </a:t>
            </a:r>
            <a:r>
              <a:rPr kumimoji="0" lang="ar-SA"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شدند. ترکیبات</a:t>
            </a:r>
            <a:r>
              <a:rPr kumimoji="0" lang="en-US"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 ‍CFC s</a:t>
            </a:r>
            <a:r>
              <a:rPr kumimoji="0" lang="ar-SA"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 یا همان گازهای مبرد مورد استفاده در یخچال ها یا اسپری های مختلف است. این ترکیبات اکنون ممنوعیت گسترده ای پیدا کرده، اما بیشتر در یخچال ها، حلال های پاک کننده، دستگاه های تهویه مطبوع و... مورد استفاده قرار می گرفتند.  فرضیه تخریب لایه اوزون برای نخستین بار در سال 1974 مطرح شد. ممنوعیت استفاده از ترکیبات تخریب کننده لایه اوزون نیز از اواخر همین دهه آغاز شد و تاکنون گام های مثبتی برداشته که البته کافی نیست</a:t>
            </a:r>
            <a:r>
              <a:rPr kumimoji="0" lang="en-US" sz="14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a:t>
            </a:r>
            <a:endParaRPr kumimoji="0" lang="en-US" sz="1400" b="1" i="0" u="none" strike="noStrike" cap="none" normalizeH="0" baseline="0" dirty="0" smtClean="0">
              <a:ln>
                <a:noFill/>
              </a:ln>
              <a:solidFill>
                <a:schemeClr val="tx1"/>
              </a:solidFill>
              <a:effectLst/>
              <a:latin typeface="Arial" pitchFamily="34" charset="0"/>
              <a:cs typeface="B Nazanin" pitchFamily="2" charset="-78"/>
            </a:endParaRPr>
          </a:p>
        </p:txBody>
      </p:sp>
      <p:pic>
        <p:nvPicPr>
          <p:cNvPr id="3" name="Picture 2" descr="تخریب لایه اوزون,علل تخریب لایه اوزون,16 سپتامبر روز جهانی حفاظت از لایه اوزون">
            <a:hlinkClick r:id="rId2" tgtFrame="&quot;_blank&quot;" tooltip="&quot;لایه اوزون،25 شهریور روز جهانی حفاظت از لایه اوزون،تخریب لایه اوزون&quot;"/>
          </p:cNvPr>
          <p:cNvPicPr/>
          <p:nvPr/>
        </p:nvPicPr>
        <p:blipFill>
          <a:blip r:embed="rId3"/>
          <a:srcRect/>
          <a:stretch>
            <a:fillRect/>
          </a:stretch>
        </p:blipFill>
        <p:spPr bwMode="auto">
          <a:xfrm>
            <a:off x="1928794" y="3857628"/>
            <a:ext cx="5286411" cy="2143140"/>
          </a:xfrm>
          <a:prstGeom prst="rect">
            <a:avLst/>
          </a:prstGeom>
          <a:noFill/>
          <a:ln w="9525">
            <a:noFill/>
            <a:miter lim="800000"/>
            <a:headEnd/>
            <a:tailEnd/>
          </a:ln>
        </p:spPr>
      </p:pic>
      <p:sp>
        <p:nvSpPr>
          <p:cNvPr id="24578" name="Rectangle 2"/>
          <p:cNvSpPr>
            <a:spLocks noChangeArrowheads="1"/>
          </p:cNvSpPr>
          <p:nvPr/>
        </p:nvSpPr>
        <p:spPr bwMode="auto">
          <a:xfrm>
            <a:off x="2714612" y="6143644"/>
            <a:ext cx="393409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effectLst/>
                <a:latin typeface="Tahoma" pitchFamily="34" charset="0"/>
                <a:ea typeface="Times New Roman" pitchFamily="18" charset="0"/>
                <a:cs typeface="B Titr" pitchFamily="2" charset="-78"/>
              </a:rPr>
              <a:t>ترکیبات کلرو فلوئورو کربنها</a:t>
            </a:r>
            <a:r>
              <a:rPr kumimoji="0" lang="en-US" sz="1200" b="0" i="0" u="none" strike="noStrike" cap="none" normalizeH="0" baseline="0" dirty="0" smtClean="0">
                <a:ln>
                  <a:noFill/>
                </a:ln>
                <a:effectLst/>
                <a:latin typeface="Tahoma" pitchFamily="34" charset="0"/>
                <a:ea typeface="Times New Roman" pitchFamily="18" charset="0"/>
                <a:cs typeface="B Titr" pitchFamily="2" charset="-78"/>
              </a:rPr>
              <a:t> (CFC) </a:t>
            </a:r>
            <a:r>
              <a:rPr kumimoji="0" lang="ar-SA" sz="1200" b="0" i="0" u="none" strike="noStrike" cap="none" normalizeH="0" baseline="0" dirty="0" smtClean="0">
                <a:ln>
                  <a:noFill/>
                </a:ln>
                <a:effectLst/>
                <a:latin typeface="Tahoma" pitchFamily="34" charset="0"/>
                <a:ea typeface="Times New Roman" pitchFamily="18" charset="0"/>
                <a:cs typeface="B Titr" pitchFamily="2" charset="-78"/>
              </a:rPr>
              <a:t>باعث تخریب لایه اوزون می شوند</a:t>
            </a:r>
            <a:endParaRPr kumimoji="0" lang="en-US" sz="3600" b="0" i="0" u="none" strike="noStrike" cap="none" normalizeH="0" baseline="0" dirty="0" smtClean="0">
              <a:ln>
                <a:noFill/>
              </a:ln>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428596" y="857232"/>
            <a:ext cx="8501090" cy="47782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SA"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برای ‌آنکه به وظیفه خود در حفاظت از لایه اوزون به‌صورت مطلوب عمل کنیم، می‌توان چند راه را به همراه خانواده‌های خود آزمایش کرد</a:t>
            </a:r>
            <a:r>
              <a:rPr kumimoji="0" lang="en-US"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a:t>
            </a:r>
            <a:br>
              <a:rPr kumimoji="0" lang="en-US"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br>
            <a:r>
              <a:rPr kumimoji="0" lang="en-US"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 </a:t>
            </a:r>
            <a:r>
              <a:rPr kumimoji="0" lang="ar-SA"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هنگامی که می‌خواهیم محلی را برای برگزاری مراسم‌ هایمان در نظر بگیریم، آلودگی هوا، گازهای گلخانه‌ای و از بین رفتن لایه اوزون را در نظر داشته باشیم. می‌توان با کمی هماهنگی با اقوام و آشنایان، خانه و یا محلی را انتخاب کرد که دسترسی بقیه به آنجا با وسایل حمل و نقل عمومی آسان‌تر باشد. به این ترتیب می‌توان از بقیه خواست تا خودروهای شخصی را در خانه بگذارند و با وسایل عمومی به محل مراسم بیایند. به این ترتیب گازهای سمی و خطرناک کمتری وارد هوا می‌شود</a:t>
            </a:r>
            <a:r>
              <a:rPr kumimoji="0" lang="en-US"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a:t>
            </a:r>
            <a:endParaRPr kumimoji="0" lang="en-US" sz="1200" b="1"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en-US"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 </a:t>
            </a:r>
            <a:endParaRPr kumimoji="0" lang="en-US" sz="1200" b="1"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en-US"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 </a:t>
            </a:r>
            <a:r>
              <a:rPr kumimoji="0" lang="ar-SA"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خیلی وقت‌ها برای دعوت‌های رسمی از کارت استفاده می‌شود. قبل از خرید کارت‌ها، اهمیت درختان را برای حفظ سلامت هوا به یاد بیاوریم. می‌توان عده ای را از طریق ایمیل و برخی را با کارت‌های بازیافتی دعوت کرد</a:t>
            </a:r>
            <a:r>
              <a:rPr kumimoji="0" lang="en-US"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a:t>
            </a:r>
            <a:endParaRPr kumimoji="0" lang="en-US" sz="1200" b="1"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en-US"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
            </a:r>
            <a:br>
              <a:rPr kumimoji="0" lang="en-US"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br>
            <a:r>
              <a:rPr kumimoji="0" lang="en-US"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 </a:t>
            </a:r>
            <a:r>
              <a:rPr kumimoji="0" lang="ar-SA"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برای تزیین محل از اسپری‌ها و رنگ‌هایی که به لایه اوزون آسیب می زنند استفاده نکنید. با ترکیبی از گل‌ها و گیاهان می‌توانید رنگ‌های شادی درست کنید که دیگر به مواد مصنوعی نیازی نباشد</a:t>
            </a:r>
            <a:r>
              <a:rPr kumimoji="0" lang="en-US"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a:t>
            </a:r>
            <a:endParaRPr kumimoji="0" lang="en-US" sz="1200" b="1"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en-US"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 </a:t>
            </a:r>
            <a:r>
              <a:rPr kumimoji="0" lang="ar-SA"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هنگام خرید تا جایی که ممکن است موادی را تهیه کنیم که مخرب لایه اوزون نباشند و روی آنها برچسب بازیافت و دوستدار محیط زیست نصب شده باشد</a:t>
            </a:r>
            <a:r>
              <a:rPr kumimoji="0" lang="en-US"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a:t>
            </a:r>
            <a:endParaRPr kumimoji="0" lang="en-US" sz="1200" b="1"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en-US"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
            </a:r>
            <a:br>
              <a:rPr kumimoji="0" lang="en-US"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br>
            <a:r>
              <a:rPr kumimoji="0" lang="en-US"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 </a:t>
            </a:r>
            <a:r>
              <a:rPr kumimoji="0" lang="ar-SA"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استفاده از نور خورشید تا جای ممکن و استفاده از لامپ‌های کم مصرف در زمان تاریکی می‌تواند نور لازم برای مراسم ما را تامین کند بدون اینکه هزینه اضافی پرداخت کرده باشیم. در ضمن استفاده نکردن از لامپ‌های رشته‌ای (یا همان لامپ‌های معمولی)‌ باعث می‌شود انرژی کمتری مصرف شود. چون برای تولید انرژی از سوخت‌های فسیلی استفاده می‌شود که آنها هم باعث آلودگی هوا و گرم‌شدن دمای کره زمین می‌شوند، به این ترتیب با استفاده از نور طبیعی و لامپ کم‌مصرف یک قدم دیگر در جلوگیری از افزایش گازهای آلوده کننده هوا برداشته می‌شود</a:t>
            </a:r>
            <a:r>
              <a:rPr kumimoji="0" lang="en-US" sz="1200" b="1" i="0" u="none" strike="noStrike" cap="none" normalizeH="0" baseline="0" dirty="0" smtClean="0">
                <a:ln>
                  <a:noFill/>
                </a:ln>
                <a:solidFill>
                  <a:srgbClr val="1F1F1F"/>
                </a:solidFill>
                <a:effectLst/>
                <a:latin typeface="Tahoma" pitchFamily="34" charset="0"/>
                <a:ea typeface="Times New Roman" pitchFamily="18" charset="0"/>
                <a:cs typeface="B Nazanin" pitchFamily="2" charset="-78"/>
              </a:rPr>
              <a:t>.</a:t>
            </a:r>
            <a:endParaRPr kumimoji="0" lang="en-US" sz="1200" b="1" i="0" u="none" strike="noStrike" cap="none" normalizeH="0" baseline="0" dirty="0" smtClean="0">
              <a:ln>
                <a:noFill/>
              </a:ln>
              <a:solidFill>
                <a:schemeClr val="tx1"/>
              </a:solidFill>
              <a:effectLst/>
              <a:latin typeface="Arial" pitchFamily="34" charset="0"/>
              <a:cs typeface="B Nazanin" pitchFamily="2" charset="-78"/>
            </a:endParaRPr>
          </a:p>
        </p:txBody>
      </p:sp>
      <p:sp>
        <p:nvSpPr>
          <p:cNvPr id="25602" name="Rectangle 2"/>
          <p:cNvSpPr>
            <a:spLocks noChangeArrowheads="1"/>
          </p:cNvSpPr>
          <p:nvPr/>
        </p:nvSpPr>
        <p:spPr bwMode="auto">
          <a:xfrm>
            <a:off x="5444198" y="285728"/>
            <a:ext cx="334258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rgbClr val="990033"/>
                </a:solidFill>
                <a:effectLst/>
                <a:latin typeface="Tahoma" pitchFamily="34" charset="0"/>
                <a:ea typeface="Times New Roman" pitchFamily="18" charset="0"/>
                <a:cs typeface="B Titr" pitchFamily="2" charset="-78"/>
              </a:rPr>
              <a:t>راهکارهایی برای حفاظت از لایه اوزون</a:t>
            </a:r>
            <a:endParaRPr kumimoji="0" lang="ar-SA" b="0" i="0" u="none" strike="noStrike" cap="none" normalizeH="0" baseline="0" dirty="0" smtClean="0">
              <a:ln>
                <a:noFill/>
              </a:ln>
              <a:solidFill>
                <a:schemeClr val="tx1"/>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2690336"/>
            <a:ext cx="7786742" cy="1338828"/>
          </a:xfrm>
          <a:prstGeom prst="rect">
            <a:avLst/>
          </a:prstGeom>
        </p:spPr>
        <p:txBody>
          <a:bodyPr wrap="square">
            <a:spAutoFit/>
          </a:bodyPr>
          <a:lstStyle/>
          <a:p>
            <a:pPr algn="r" rtl="1">
              <a:lnSpc>
                <a:spcPct val="150000"/>
              </a:lnSpc>
            </a:pPr>
            <a:r>
              <a:rPr lang="ar-SA" b="1" dirty="0"/>
              <a:t>از پیامدهای منفی تخریب لایه اوزون می توان به مواردی نظیر افزایش احتمال ابتلا به سرطان های پوستی، تار شدن عدسی چشم یا آب مروارید، کاهش مقاومت بدن در برابر بیماری های عفونی، کاهش فتوسنتز، کاهش باروری فیتوپلانکتون ها (زیربناهای حیات دریایی) اشاره کرد</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2571736" y="500042"/>
            <a:ext cx="428628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50000"/>
              </a:lnSpc>
              <a:spcBef>
                <a:spcPct val="0"/>
              </a:spcBef>
              <a:spcAft>
                <a:spcPct val="0"/>
              </a:spcAft>
              <a:buClrTx/>
              <a:buSzTx/>
              <a:buFontTx/>
              <a:buNone/>
              <a:tabLst/>
            </a:pPr>
            <a:r>
              <a:rPr kumimoji="0" lang="ar-SA" sz="2000" b="1" i="0" u="none" strike="noStrike" cap="none" normalizeH="0" baseline="0" dirty="0" smtClean="0">
                <a:ln>
                  <a:noFill/>
                </a:ln>
                <a:solidFill>
                  <a:srgbClr val="333333"/>
                </a:solidFill>
                <a:effectLst/>
                <a:latin typeface="Tahoma" pitchFamily="34" charset="0"/>
                <a:ea typeface="Times New Roman" pitchFamily="18" charset="0"/>
                <a:cs typeface="B Titr" pitchFamily="2" charset="-78"/>
              </a:rPr>
              <a:t>روز جهانی حفاظت از لایه‌ی ازون</a:t>
            </a:r>
            <a:endParaRPr kumimoji="0" lang="en-US" sz="2000" b="0" i="0" u="none" strike="noStrike" cap="none" normalizeH="0" baseline="0" dirty="0" smtClean="0">
              <a:ln>
                <a:noFill/>
              </a:ln>
              <a:solidFill>
                <a:schemeClr val="tx1"/>
              </a:solidFill>
              <a:effectLst/>
              <a:latin typeface="Arial" pitchFamily="34" charset="0"/>
              <a:cs typeface="B Titr" pitchFamily="2" charset="-78"/>
            </a:endParaRPr>
          </a:p>
          <a:p>
            <a:pPr marL="0" marR="0" lvl="0" indent="0" algn="ctr" defTabSz="914400" rtl="1" eaLnBrk="0" fontAlgn="base" latinLnBrk="0" hangingPunct="0">
              <a:lnSpc>
                <a:spcPct val="150000"/>
              </a:lnSpc>
              <a:spcBef>
                <a:spcPct val="0"/>
              </a:spcBef>
              <a:spcAft>
                <a:spcPct val="0"/>
              </a:spcAft>
              <a:buClrTx/>
              <a:buSzTx/>
              <a:buFontTx/>
              <a:buNone/>
              <a:tabLst/>
            </a:pPr>
            <a:r>
              <a:rPr kumimoji="0" lang="ar-SA" sz="2000" b="1" i="0" u="none" strike="noStrike" cap="none" normalizeH="0" baseline="0" dirty="0" smtClean="0">
                <a:ln>
                  <a:noFill/>
                </a:ln>
                <a:solidFill>
                  <a:srgbClr val="333333"/>
                </a:solidFill>
                <a:effectLst/>
                <a:latin typeface="Tahoma" pitchFamily="34" charset="0"/>
                <a:ea typeface="Times New Roman" pitchFamily="18" charset="0"/>
                <a:cs typeface="B Titr" pitchFamily="2" charset="-78"/>
              </a:rPr>
              <a:t>با شعار عملیاتی که هرگز پایان نمی‌پذیرد</a:t>
            </a:r>
            <a:endParaRPr kumimoji="0" lang="ar-SA" sz="2000" b="0" i="0" u="none" strike="noStrike" cap="none" normalizeH="0" baseline="0" dirty="0" smtClean="0">
              <a:ln>
                <a:noFill/>
              </a:ln>
              <a:solidFill>
                <a:schemeClr val="tx1"/>
              </a:solidFill>
              <a:effectLst/>
              <a:latin typeface="Arial" pitchFamily="34" charset="0"/>
              <a:cs typeface="B Titr" pitchFamily="2" charset="-78"/>
            </a:endParaRPr>
          </a:p>
        </p:txBody>
      </p:sp>
      <p:sp>
        <p:nvSpPr>
          <p:cNvPr id="9218" name="Rectangle 2"/>
          <p:cNvSpPr>
            <a:spLocks noChangeArrowheads="1"/>
          </p:cNvSpPr>
          <p:nvPr/>
        </p:nvSpPr>
        <p:spPr bwMode="auto">
          <a:xfrm>
            <a:off x="714348" y="2428868"/>
            <a:ext cx="7643866" cy="23544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SA" sz="1400" b="1" i="0" u="none" strike="noStrike" cap="none" normalizeH="0" baseline="0" dirty="0" smtClean="0">
                <a:ln>
                  <a:noFill/>
                </a:ln>
                <a:effectLst/>
                <a:latin typeface="Tahoma" pitchFamily="34" charset="0"/>
                <a:ea typeface="Times New Roman" pitchFamily="18" charset="0"/>
                <a:cs typeface="B Nazanin" pitchFamily="2" charset="-78"/>
              </a:rPr>
              <a:t>در سال </a:t>
            </a:r>
            <a:r>
              <a:rPr kumimoji="0" lang="fa-IR" sz="1400" b="1" i="0" u="none" strike="noStrike" cap="none" normalizeH="0" baseline="0" dirty="0" smtClean="0">
                <a:ln>
                  <a:noFill/>
                </a:ln>
                <a:effectLst/>
                <a:latin typeface="Tahoma" pitchFamily="34" charset="0"/>
                <a:ea typeface="Times New Roman" pitchFamily="18" charset="0"/>
                <a:cs typeface="B Nazanin" pitchFamily="2" charset="-78"/>
              </a:rPr>
              <a:t>۱۹۸۵</a:t>
            </a:r>
            <a:r>
              <a:rPr kumimoji="0" lang="ar-SA" sz="1400" b="1" i="0" u="none" strike="noStrike" cap="none" normalizeH="0" baseline="0" dirty="0" smtClean="0">
                <a:ln>
                  <a:noFill/>
                </a:ln>
                <a:effectLst/>
                <a:latin typeface="Tahoma" pitchFamily="34" charset="0"/>
                <a:ea typeface="Times New Roman" pitchFamily="18" charset="0"/>
                <a:cs typeface="B Nazanin" pitchFamily="2" charset="-78"/>
              </a:rPr>
              <a:t>، گروهی از دانشمندان انگلیسی، به صورتی کاملاً تصادفی دریافتند که مساحت قابل توجهی از لایه ازون در منطقه جنوبگان (قطب جنوب) به شدت تخریب شده و بیم آن می‌رود تا با گسترش این حفره، حیات همه‌ی زیستمندان ساکن در کره زمین به مخاطره افتد. آنها اعلام کردند گازهای کلروفلوئوروکربن</a:t>
            </a:r>
            <a:r>
              <a:rPr kumimoji="0" lang="en-US" sz="1400" b="1" i="0" u="none" strike="noStrike" cap="none" normalizeH="0" baseline="0" dirty="0" smtClean="0">
                <a:ln>
                  <a:noFill/>
                </a:ln>
                <a:effectLst/>
                <a:latin typeface="Calibri"/>
                <a:ea typeface="Times New Roman" pitchFamily="18" charset="0"/>
                <a:cs typeface="B Nazanin" pitchFamily="2" charset="-78"/>
              </a:rPr>
              <a:t>  </a:t>
            </a:r>
            <a:r>
              <a:rPr kumimoji="0" lang="ar-SA" sz="1400" b="1" i="0" u="none" strike="noStrike" cap="none" normalizeH="0" baseline="0" dirty="0" smtClean="0">
                <a:ln>
                  <a:noFill/>
                </a:ln>
                <a:effectLst/>
                <a:latin typeface="Tahoma" pitchFamily="34" charset="0"/>
                <a:ea typeface="Times New Roman" pitchFamily="18" charset="0"/>
                <a:cs typeface="B Nazanin" pitchFamily="2" charset="-78"/>
              </a:rPr>
              <a:t>که اثر گلخانه‌ای دارند، مسبب ایجاد این سوراخ مرگ‌آور هستند؛ گازهایی که عمدتاً موارد مصرف آنها در یخچال‌ها و دیگر سازه‌های سرمایشی‌، برخی افشانه‌ها و مواد ضد عفونی‌کننده بود. وضعیت چنان بحرانی می‌نمود که گروهی از دانشمندان به صراحت اعلام کردند در صورت تداوم روند کنونی، گازهای کلروفلوئوروکربن‌ قادرند تا سال </a:t>
            </a:r>
            <a:r>
              <a:rPr kumimoji="0" lang="fa-IR" sz="1400" b="1" i="0" u="none" strike="noStrike" cap="none" normalizeH="0" baseline="0" dirty="0" smtClean="0">
                <a:ln>
                  <a:noFill/>
                </a:ln>
                <a:effectLst/>
                <a:latin typeface="Tahoma" pitchFamily="34" charset="0"/>
                <a:ea typeface="Times New Roman" pitchFamily="18" charset="0"/>
                <a:cs typeface="B Nazanin" pitchFamily="2" charset="-78"/>
              </a:rPr>
              <a:t>۲۰۵۰</a:t>
            </a:r>
            <a:r>
              <a:rPr kumimoji="0" lang="ar-SA" sz="1400" b="1" i="0" u="none" strike="noStrike" cap="none" normalizeH="0" baseline="0" dirty="0" smtClean="0">
                <a:ln>
                  <a:noFill/>
                </a:ln>
                <a:effectLst/>
                <a:latin typeface="Tahoma" pitchFamily="34" charset="0"/>
                <a:ea typeface="Times New Roman" pitchFamily="18" charset="0"/>
                <a:cs typeface="B Nazanin" pitchFamily="2" charset="-78"/>
              </a:rPr>
              <a:t> لایه اوزن را کاملاً نابود کرده و رخداد سرطان پوست را از آستانه‌ای خطرناک و برگشت‌ناپذیر عبور دهند</a:t>
            </a:r>
            <a:r>
              <a:rPr kumimoji="0" lang="en-US" sz="1400" b="1" i="0" u="none" strike="noStrike" cap="none" normalizeH="0" baseline="0" dirty="0" smtClean="0">
                <a:ln>
                  <a:noFill/>
                </a:ln>
                <a:effectLst/>
                <a:latin typeface="Tahoma" pitchFamily="34" charset="0"/>
                <a:ea typeface="Times New Roman" pitchFamily="18" charset="0"/>
                <a:cs typeface="B Nazanin" pitchFamily="2" charset="-78"/>
              </a:rPr>
              <a:t>.</a:t>
            </a:r>
            <a:endParaRPr kumimoji="0" lang="en-US" sz="2000" b="1" i="0" u="none" strike="noStrike" cap="none" normalizeH="0" baseline="0" dirty="0" smtClean="0">
              <a:ln>
                <a:noFill/>
              </a:ln>
              <a:effectLst/>
              <a:latin typeface="Arial" pitchFamily="34" charset="0"/>
              <a:cs typeface="B Nazanin"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1000108"/>
            <a:ext cx="7786742" cy="3943387"/>
          </a:xfrm>
          <a:prstGeom prst="rect">
            <a:avLst/>
          </a:prstGeom>
        </p:spPr>
        <p:txBody>
          <a:bodyPr wrap="square">
            <a:spAutoFit/>
          </a:bodyPr>
          <a:lstStyle/>
          <a:p>
            <a:pPr algn="r" rtl="1">
              <a:lnSpc>
                <a:spcPct val="150000"/>
              </a:lnSpc>
            </a:pPr>
            <a:r>
              <a:rPr lang="ar-SA" sz="1400" b="1" dirty="0">
                <a:cs typeface="B Nazanin" pitchFamily="2" charset="-78"/>
              </a:rPr>
              <a:t>از همین رو، اهمیت این کشف چنان بود که بلافاصله رهبران جهان در سازمان ملل متحد تلاش کردند تا معاهده‌ای را برای مهار این بحران مرگ‌آفرین به امضا برسانند؛</a:t>
            </a:r>
            <a:br>
              <a:rPr lang="ar-SA" sz="1400" b="1" dirty="0">
                <a:cs typeface="B Nazanin" pitchFamily="2" charset="-78"/>
              </a:rPr>
            </a:br>
            <a:r>
              <a:rPr lang="ar-SA" sz="1400" b="1" dirty="0">
                <a:cs typeface="B Nazanin" pitchFamily="2" charset="-78"/>
              </a:rPr>
              <a:t>کنوانسیون وین در سال 1985 برای حفاظت از لایه ازن توسط سازمان ملل متحد و دیگرکشورهای جهان تدوین گردید. کشورهای عضو کنوانسیون وین تعهد نمودند در زمینه‌های زیر همکاری و مشارکت نمایند.</a:t>
            </a:r>
            <a:br>
              <a:rPr lang="ar-SA" sz="1400" b="1" dirty="0">
                <a:cs typeface="B Nazanin" pitchFamily="2" charset="-78"/>
              </a:rPr>
            </a:br>
            <a:r>
              <a:rPr lang="ar-SA" sz="1400" b="1" dirty="0">
                <a:cs typeface="B Nazanin" pitchFamily="2" charset="-78"/>
              </a:rPr>
              <a:t>1.تحقیق و انجام اندازه‌گیری ضخامت لایه ازن و میزان اشعه ماورای بنفش</a:t>
            </a:r>
            <a:br>
              <a:rPr lang="ar-SA" sz="1400" b="1" dirty="0">
                <a:cs typeface="B Nazanin" pitchFamily="2" charset="-78"/>
              </a:rPr>
            </a:br>
            <a:r>
              <a:rPr lang="ar-SA" sz="1400" b="1" dirty="0">
                <a:cs typeface="B Nazanin" pitchFamily="2" charset="-78"/>
              </a:rPr>
              <a:t>2.تبادل اطلاعات در زمینه تولید وانتشار</a:t>
            </a:r>
            <a:r>
              <a:rPr lang="en-US" sz="1400" b="1" dirty="0">
                <a:cs typeface="B Nazanin" pitchFamily="2" charset="-78"/>
              </a:rPr>
              <a:t>CFC</a:t>
            </a:r>
            <a:r>
              <a:rPr lang="ar-SA" sz="1400" b="1" dirty="0">
                <a:cs typeface="B Nazanin" pitchFamily="2" charset="-78"/>
              </a:rPr>
              <a:t> ها.</a:t>
            </a:r>
            <a:br>
              <a:rPr lang="ar-SA" sz="1400" b="1" dirty="0">
                <a:cs typeface="B Nazanin" pitchFamily="2" charset="-78"/>
              </a:rPr>
            </a:br>
            <a:r>
              <a:rPr lang="ar-SA" sz="1400" b="1" dirty="0">
                <a:cs typeface="B Nazanin" pitchFamily="2" charset="-78"/>
              </a:rPr>
              <a:t>3.تدوین پروتکل‌های مکمل بر کنوانسیون</a:t>
            </a:r>
            <a:br>
              <a:rPr lang="ar-SA" sz="1400" b="1" dirty="0">
                <a:cs typeface="B Nazanin" pitchFamily="2" charset="-78"/>
              </a:rPr>
            </a:br>
            <a:r>
              <a:rPr lang="ar-SA" sz="1400" b="1" dirty="0">
                <a:cs typeface="B Nazanin" pitchFamily="2" charset="-78"/>
              </a:rPr>
              <a:t>4.در نظر گرفتن تمهیداتی جهت کاهش تولید و مصرف</a:t>
            </a:r>
            <a:r>
              <a:rPr lang="en-US" sz="1400" b="1" dirty="0">
                <a:cs typeface="B Nazanin" pitchFamily="2" charset="-78"/>
              </a:rPr>
              <a:t>CFC</a:t>
            </a:r>
            <a:r>
              <a:rPr lang="ar-SA" sz="1400" b="1" dirty="0">
                <a:cs typeface="B Nazanin" pitchFamily="2" charset="-78"/>
              </a:rPr>
              <a:t> ها</a:t>
            </a:r>
            <a:br>
              <a:rPr lang="ar-SA" sz="1400" b="1" dirty="0">
                <a:cs typeface="B Nazanin" pitchFamily="2" charset="-78"/>
              </a:rPr>
            </a:br>
            <a:r>
              <a:rPr lang="ar-SA" sz="1400" b="1" dirty="0">
                <a:cs typeface="B Nazanin" pitchFamily="2" charset="-78"/>
              </a:rPr>
              <a:t>پروتکل مونترال در </a:t>
            </a:r>
            <a:r>
              <a:rPr lang="fa-IR" sz="1400" b="1" dirty="0">
                <a:cs typeface="B Nazanin" pitchFamily="2" charset="-78"/>
              </a:rPr>
              <a:t>۱۶</a:t>
            </a:r>
            <a:r>
              <a:rPr lang="ar-SA" sz="1400" b="1" dirty="0">
                <a:cs typeface="B Nazanin" pitchFamily="2" charset="-78"/>
              </a:rPr>
              <a:t> سپتامبر سال </a:t>
            </a:r>
            <a:r>
              <a:rPr lang="fa-IR" sz="1400" b="1" dirty="0">
                <a:cs typeface="B Nazanin" pitchFamily="2" charset="-78"/>
              </a:rPr>
              <a:t>۱۹۸۷</a:t>
            </a:r>
            <a:r>
              <a:rPr lang="ar-SA" sz="1400" b="1" dirty="0">
                <a:cs typeface="B Nazanin" pitchFamily="2" charset="-78"/>
              </a:rPr>
              <a:t> در مونترال کانادا از تصویب حدود </a:t>
            </a:r>
            <a:r>
              <a:rPr lang="fa-IR" sz="1400" b="1" dirty="0">
                <a:cs typeface="B Nazanin" pitchFamily="2" charset="-78"/>
              </a:rPr>
              <a:t>۵۰</a:t>
            </a:r>
            <a:r>
              <a:rPr lang="ar-SA" sz="1400" b="1" dirty="0">
                <a:cs typeface="B Nazanin" pitchFamily="2" charset="-78"/>
              </a:rPr>
              <a:t> کشور جهان گذشت تا بلکه بتوانند با رعایت برخی تمهیدات فنی و مدیریتی، از تخریب بیشتر لایه اوزُن جلوگیری کرده و بدین ترتیب، این مهم‌ترین و حیاتی‌ترین سپر دفاعی نیوار (اتمسفر) را در برابر آثار خطرناک گروهی از پرتوهای خورشیدی (مانند ماوراء بنفش) مجدداً ترمیم کرده و محافظت کنند. </a:t>
            </a:r>
            <a:endParaRPr lang="en-US" sz="1400" b="1" dirty="0">
              <a:cs typeface="B Nazanin"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1000108"/>
            <a:ext cx="6858048" cy="3387722"/>
          </a:xfrm>
          <a:prstGeom prst="rect">
            <a:avLst/>
          </a:prstGeom>
        </p:spPr>
        <p:txBody>
          <a:bodyPr wrap="square">
            <a:spAutoFit/>
          </a:bodyPr>
          <a:lstStyle/>
          <a:p>
            <a:pPr algn="r" rtl="1">
              <a:lnSpc>
                <a:spcPct val="150000"/>
              </a:lnSpc>
            </a:pPr>
            <a:r>
              <a:rPr lang="ar-SA" sz="1200" b="1" dirty="0">
                <a:cs typeface="B Nazanin" pitchFamily="2" charset="-78"/>
              </a:rPr>
              <a:t>مطابق گزارش رسمی سال</a:t>
            </a:r>
            <a:r>
              <a:rPr lang="fa-IR" sz="1200" b="1" dirty="0">
                <a:cs typeface="B Nazanin" pitchFamily="2" charset="-78"/>
              </a:rPr>
              <a:t>۲۰۰۹ </a:t>
            </a:r>
            <a:r>
              <a:rPr lang="ar-SA" sz="1200" b="1" dirty="0">
                <a:cs typeface="B Nazanin" pitchFamily="2" charset="-78"/>
              </a:rPr>
              <a:t>برنامه محیط زیست سازمان ملل </a:t>
            </a:r>
            <a:r>
              <a:rPr lang="ar-SA" sz="1200" b="1" dirty="0" smtClean="0">
                <a:cs typeface="B Nazanin" pitchFamily="2" charset="-78"/>
              </a:rPr>
              <a:t>متحد</a:t>
            </a:r>
            <a:r>
              <a:rPr lang="fa-IR" sz="1200" b="1" baseline="30000" dirty="0" smtClean="0">
                <a:cs typeface="B Nazanin" pitchFamily="2" charset="-78"/>
              </a:rPr>
              <a:t> </a:t>
            </a:r>
            <a:r>
              <a:rPr lang="ar-SA" sz="1200" b="1" dirty="0" smtClean="0">
                <a:cs typeface="B Nazanin" pitchFamily="2" charset="-78"/>
              </a:rPr>
              <a:t>، </a:t>
            </a:r>
            <a:r>
              <a:rPr lang="ar-SA" sz="1200" b="1" dirty="0">
                <a:cs typeface="B Nazanin" pitchFamily="2" charset="-78"/>
              </a:rPr>
              <a:t>در طول حدود دو دهه پس از تصویب پروتکل مونترال، استفاده از مواد مخرب لایه اوزن در محصولات جدید در سراسر دنیا، حدود </a:t>
            </a:r>
            <a:r>
              <a:rPr lang="fa-IR" sz="1200" b="1" dirty="0">
                <a:cs typeface="B Nazanin" pitchFamily="2" charset="-78"/>
              </a:rPr>
              <a:t>۹۷</a:t>
            </a:r>
            <a:r>
              <a:rPr lang="ar-SA" sz="1200" b="1" dirty="0">
                <a:cs typeface="B Nazanin" pitchFamily="2" charset="-78"/>
              </a:rPr>
              <a:t> درصد کاهش یافت ؛ دستاوردی که سبب شد، نه تنها گسترش حفره در لایه اوزن متوقف شود، بلکه اینک وضعیت این حفره به مراتب بهتر از سال </a:t>
            </a:r>
            <a:r>
              <a:rPr lang="fa-IR" sz="1200" b="1" dirty="0">
                <a:cs typeface="B Nazanin" pitchFamily="2" charset="-78"/>
              </a:rPr>
              <a:t>۱۹۸۵</a:t>
            </a:r>
            <a:r>
              <a:rPr lang="ar-SA" sz="1200" b="1" dirty="0">
                <a:cs typeface="B Nazanin" pitchFamily="2" charset="-78"/>
              </a:rPr>
              <a:t> است و دانشمندان پیش‌بینی کرده‌اند که با ادامه این روند و اتحاد و هم‌افزایی ایجاد شده بین </a:t>
            </a:r>
            <a:r>
              <a:rPr lang="fa-IR" sz="1200" b="1" dirty="0">
                <a:cs typeface="B Nazanin" pitchFamily="2" charset="-78"/>
              </a:rPr>
              <a:t>۱۹۷</a:t>
            </a:r>
            <a:r>
              <a:rPr lang="ar-SA" sz="1200" b="1" dirty="0">
                <a:cs typeface="B Nazanin" pitchFamily="2" charset="-78"/>
              </a:rPr>
              <a:t> کشور عضو این پروتکل، تا نیمه‌های قرن جاری، لایه ‌اوزن کاملاً ترمیم خواهد یافت.</a:t>
            </a:r>
            <a:br>
              <a:rPr lang="ar-SA" sz="1200" b="1" dirty="0">
                <a:cs typeface="B Nazanin" pitchFamily="2" charset="-78"/>
              </a:rPr>
            </a:br>
            <a:r>
              <a:rPr lang="ar-SA" sz="1200" b="1" dirty="0">
                <a:cs typeface="B Nazanin" pitchFamily="2" charset="-78"/>
              </a:rPr>
              <a:t>و این همان درس و امیدی است که اجرای دقیق ضوابط پروتکل مونترال در بین طرفداران محیط زیست در سراسر جهان ایجاد کرده است؛ زیرا وقتی بشر ثابت می‌کند از این توانایی و هم‌افزایی برخوردار است تا در اجماعی خیره کننده، دولت‌های</a:t>
            </a:r>
            <a:r>
              <a:rPr lang="fa-IR" sz="1200" b="1" dirty="0">
                <a:cs typeface="B Nazanin" pitchFamily="2" charset="-78"/>
              </a:rPr>
              <a:t>۱۹۷</a:t>
            </a:r>
            <a:r>
              <a:rPr lang="ar-SA" sz="1200" b="1" dirty="0">
                <a:cs typeface="B Nazanin" pitchFamily="2" charset="-78"/>
              </a:rPr>
              <a:t> کشور از مجموع </a:t>
            </a:r>
            <a:r>
              <a:rPr lang="fa-IR" sz="1200" b="1" dirty="0">
                <a:cs typeface="B Nazanin" pitchFamily="2" charset="-78"/>
              </a:rPr>
              <a:t>۲۳۴</a:t>
            </a:r>
            <a:r>
              <a:rPr lang="ar-SA" sz="1200" b="1" dirty="0">
                <a:cs typeface="B Nazanin" pitchFamily="2" charset="-78"/>
              </a:rPr>
              <a:t> کشور موجود در کره زمین را گرد یک میز جمع کرده و آنها را وادارد تا سیاست‌های تجاری خود را به نفع پایداری زیست در زمین و ترمیم لایه اوزن تغییر داده و اصلاح کنند؛ به همین ترتیب هم، اگر بخواهند می‌توانند بر دیگر بحران‌های محیط زیستی از جمله تغییر اقلیم، جهان گرمایی، کمبود آب شیرین، گسترش سلاح‌های هسته‌ای و تشدید بیابان‌زایی نیز غلبه کنند.</a:t>
            </a:r>
            <a:br>
              <a:rPr lang="ar-SA" sz="1200" b="1" dirty="0">
                <a:cs typeface="B Nazanin" pitchFamily="2" charset="-78"/>
              </a:rPr>
            </a:br>
            <a:r>
              <a:rPr lang="ar-SA" sz="1200" b="1" dirty="0">
                <a:cs typeface="B Nazanin" pitchFamily="2" charset="-78"/>
              </a:rPr>
              <a:t/>
            </a:r>
            <a:br>
              <a:rPr lang="ar-SA" sz="1200" b="1" dirty="0">
                <a:cs typeface="B Nazanin" pitchFamily="2" charset="-78"/>
              </a:rPr>
            </a:br>
            <a:endParaRPr lang="en-US" sz="1200" b="1" dirty="0">
              <a:cs typeface="B Nazanin" pitchFamily="2" charset="-78"/>
            </a:endParaRPr>
          </a:p>
        </p:txBody>
      </p:sp>
      <p:sp>
        <p:nvSpPr>
          <p:cNvPr id="3" name="Rectangle 2"/>
          <p:cNvSpPr/>
          <p:nvPr/>
        </p:nvSpPr>
        <p:spPr>
          <a:xfrm>
            <a:off x="1071538" y="4572008"/>
            <a:ext cx="6858048" cy="430887"/>
          </a:xfrm>
          <a:prstGeom prst="rect">
            <a:avLst/>
          </a:prstGeom>
        </p:spPr>
        <p:txBody>
          <a:bodyPr wrap="square">
            <a:spAutoFit/>
          </a:bodyPr>
          <a:lstStyle/>
          <a:p>
            <a:pPr algn="ctr" rtl="1">
              <a:lnSpc>
                <a:spcPct val="150000"/>
              </a:lnSpc>
            </a:pPr>
            <a:r>
              <a:rPr lang="fa-IR" sz="1600" b="1" dirty="0" smtClean="0">
                <a:cs typeface="B Nazanin" pitchFamily="2" charset="-78"/>
              </a:rPr>
              <a:t>تهيه و تنظيم : واحد محيط زيست اداره </a:t>
            </a:r>
            <a:r>
              <a:rPr lang="en-US" sz="1600" b="1" dirty="0" smtClean="0">
                <a:cs typeface="B Nazanin" pitchFamily="2" charset="-78"/>
              </a:rPr>
              <a:t>HSE</a:t>
            </a:r>
            <a:r>
              <a:rPr lang="fa-IR" sz="1600" b="1" dirty="0" smtClean="0">
                <a:cs typeface="B Nazanin" pitchFamily="2" charset="-78"/>
              </a:rPr>
              <a:t> پالايشگاه امام خميني شازند</a:t>
            </a:r>
            <a:endParaRPr lang="en-US" sz="1600" b="1" dirty="0">
              <a:cs typeface="B Nazanin"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330</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551418</dc:creator>
  <cp:lastModifiedBy>551418</cp:lastModifiedBy>
  <cp:revision>11</cp:revision>
  <dcterms:created xsi:type="dcterms:W3CDTF">2017-09-16T07:03:16Z</dcterms:created>
  <dcterms:modified xsi:type="dcterms:W3CDTF">2017-09-16T07:52:29Z</dcterms:modified>
</cp:coreProperties>
</file>